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406" r:id="rId3"/>
    <p:sldId id="259" r:id="rId4"/>
    <p:sldId id="365" r:id="rId5"/>
    <p:sldId id="264" r:id="rId6"/>
    <p:sldId id="272" r:id="rId7"/>
    <p:sldId id="293" r:id="rId8"/>
    <p:sldId id="294" r:id="rId9"/>
    <p:sldId id="324" r:id="rId10"/>
    <p:sldId id="298" r:id="rId11"/>
    <p:sldId id="299" r:id="rId12"/>
    <p:sldId id="295" r:id="rId13"/>
    <p:sldId id="260" r:id="rId14"/>
    <p:sldId id="279" r:id="rId15"/>
    <p:sldId id="278" r:id="rId16"/>
    <p:sldId id="280" r:id="rId17"/>
    <p:sldId id="281" r:id="rId18"/>
    <p:sldId id="282" r:id="rId19"/>
    <p:sldId id="283" r:id="rId20"/>
    <p:sldId id="268" r:id="rId21"/>
    <p:sldId id="269" r:id="rId22"/>
    <p:sldId id="270" r:id="rId23"/>
    <p:sldId id="271" r:id="rId24"/>
    <p:sldId id="273" r:id="rId25"/>
    <p:sldId id="274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1" r:id="rId49"/>
    <p:sldId id="389" r:id="rId50"/>
    <p:sldId id="391" r:id="rId51"/>
    <p:sldId id="390" r:id="rId52"/>
    <p:sldId id="392" r:id="rId53"/>
    <p:sldId id="394" r:id="rId54"/>
    <p:sldId id="393" r:id="rId55"/>
    <p:sldId id="395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297" r:id="rId64"/>
    <p:sldId id="405" r:id="rId65"/>
    <p:sldId id="34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3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OL1RqHrZQ8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an-Pickering/Bayesian-data-analysis-teachi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aniellakens.blogspot.com/2016/07/dance-of-bayes-factors.html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syarxiv.com/yqxfr/" TargetMode="External"/><Relationship Id="rId2" Type="http://schemas.openxmlformats.org/officeDocument/2006/relationships/hyperlink" Target="https://learnstatswithjasp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ayesianspectacles.org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osf.io/5itqa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stats.github.io/bayesfactor.html" TargetMode="External"/><Relationship Id="rId2" Type="http://schemas.openxmlformats.org/officeDocument/2006/relationships/hyperlink" Target="http://www.lifesci.sussex.ac.uk/home/Zoltan_Dienes/inference/Bayes.htm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stats.github.io/bayesfactor.html" TargetMode="External"/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pile.com/shared/98BicZ/download/a8609525-f77d-0178-b31c-507c6ad0bcad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introduction to some digital tools for </a:t>
            </a:r>
            <a:b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Data Analysis (BDA)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917" y="2860676"/>
            <a:ext cx="9144000" cy="2625516"/>
          </a:xfrm>
        </p:spPr>
        <p:txBody>
          <a:bodyPr anchor="t"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Alan Pickering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Psychology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Goldsmiths, University of London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a.pickering@gold.ac.uk</a:t>
            </a:r>
          </a:p>
        </p:txBody>
      </p:sp>
    </p:spTree>
    <p:extLst>
      <p:ext uri="{BB962C8B-B14F-4D97-AF65-F5344CB8AC3E}">
        <p14:creationId xmlns:p14="http://schemas.microsoft.com/office/powerpoint/2010/main" val="349608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 Theorem 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often described as a theorem about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probability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know about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probabilities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it is a fair deck of cards (FD) what is the probability that a card, drawn at random, will be a spade (S)?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Answer= 1/4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P(S|FD)=1/4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5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Inverse probability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181058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draw a spade at random (S) what is the probability that it is a fair deck (FD)?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p(FD|S)?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inference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based on Bayes’ theorem, to work it out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3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of Bayes’ Theorem</a:t>
            </a:r>
            <a:r>
              <a:rPr lang="en-GB" sz="4400" b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Future topics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8" y="1706880"/>
            <a:ext cx="10499203" cy="4369829"/>
          </a:xfrm>
        </p:spPr>
        <p:txBody>
          <a:bodyPr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Using Bayesian statistical analyses</a:t>
            </a:r>
          </a:p>
          <a:p>
            <a:pPr algn="l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Using Bayesian  methods to compare the fit of models to data (Bayesian Model Comparison)</a:t>
            </a:r>
          </a:p>
          <a:p>
            <a:pPr algn="l">
              <a:spcAft>
                <a:spcPts val="600"/>
              </a:spcAft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B11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2"/>
            <a:ext cx="10499203" cy="463805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understand why traditional stats have been criticised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stats = null hypothesis significance testing (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NHST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understand something called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equivalents of most familiar traditional tests are available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very easy to compute using software such as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0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1" y="406338"/>
            <a:ext cx="7826375" cy="105863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wrong with NHST?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3294" y="1392944"/>
            <a:ext cx="87468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>
              <a:solidFill>
                <a:srgbClr val="FFFFFF"/>
              </a:solidFill>
            </a:endParaRPr>
          </a:p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Many users remain confused about what NHST really does, and what the p-value represents</a:t>
            </a:r>
          </a:p>
          <a:p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H0 = null hypothesis</a:t>
            </a:r>
          </a:p>
          <a:p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H1 = alternative hypothesis</a:t>
            </a: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16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300" y="41721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little quiz 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5919" y="980045"/>
            <a:ext cx="93104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value of 0.02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which of the following are true: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 2% chance of being true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 98% chance of being false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2% chance that replicating the experiment would lead to the same result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2% chance of falsely rejecting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finding is less important than another finding with a p-value of 0.001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(but not all) of the above</a:t>
            </a:r>
          </a:p>
        </p:txBody>
      </p:sp>
    </p:spTree>
    <p:extLst>
      <p:ext uri="{BB962C8B-B14F-4D97-AF65-F5344CB8AC3E}">
        <p14:creationId xmlns:p14="http://schemas.microsoft.com/office/powerpoint/2010/main" val="293223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6" y="138114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rgbClr val="FFFF00"/>
                </a:solidFill>
              </a:rPr>
              <a:t>The p value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9960" y="1367406"/>
            <a:ext cx="857290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 of the above are true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ideal circumstances, a p value of 0.02 means that……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true then you would have had a 2% chance of finding a value of your test statistic as large (or small) as the one that you computed.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2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1" y="455106"/>
            <a:ext cx="7826375" cy="105863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wrong with NHST?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6024" y="1257713"/>
            <a:ext cx="72728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>
              <a:solidFill>
                <a:srgbClr val="FFFFFF"/>
              </a:solidFill>
            </a:endParaRPr>
          </a:p>
          <a:p>
            <a:r>
              <a:rPr lang="en-GB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doesn’t tell you (much) about things you really want to know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such as: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being true</a:t>
            </a: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being false</a:t>
            </a: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replicating the result that you obtained</a:t>
            </a:r>
          </a:p>
          <a:p>
            <a:endParaRPr lang="en-GB" sz="2800" b="1" dirty="0">
              <a:solidFill>
                <a:srgbClr val="FFFFFF"/>
              </a:solidFill>
            </a:endParaRP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70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2" y="430722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dance of the p-values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101" y="1630170"/>
            <a:ext cx="94796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</a:p>
          <a:p>
            <a:r>
              <a:rPr lang="en-GB" sz="3200" dirty="0">
                <a:hlinkClick r:id="rId2"/>
              </a:rPr>
              <a:t>https://www.youtube.com/watch?v=5OL1RqHrZQ8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p-value you obtain in a study is </a:t>
            </a:r>
            <a:r>
              <a:rPr lang="en-GB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at all predictive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p-value you will get in a replication</a:t>
            </a: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254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9" y="260648"/>
            <a:ext cx="7632847" cy="64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8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Preliminaries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448" y="1377696"/>
            <a:ext cx="10910913" cy="469901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materials for this set of workshops/tutorials are in an open access repository</a:t>
            </a:r>
          </a:p>
          <a:p>
            <a:pPr algn="l" defTabSz="450850">
              <a:spcAft>
                <a:spcPts val="600"/>
              </a:spcAft>
            </a:pPr>
            <a:r>
              <a:rPr lang="en-GB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600" b="1" dirty="0">
                <a:hlinkClick r:id="rId2"/>
              </a:rPr>
              <a:t>https://github.com/Alan-Pickering/Bayesian-data-analysis-teaching</a:t>
            </a:r>
            <a:endParaRPr lang="en-GB" sz="26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slides are there</a:t>
            </a:r>
          </a:p>
          <a:p>
            <a:pPr algn="l" defTabSz="450850">
              <a:spcAft>
                <a:spcPts val="600"/>
              </a:spcAft>
            </a:pPr>
            <a:r>
              <a:rPr lang="en-GB" b="1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Bayesian Data Analysis Part 1.pptx</a:t>
            </a:r>
          </a:p>
          <a:p>
            <a:pPr marL="450850" indent="-450850"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as are later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GB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tutorials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explainer documents and my code in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95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10" y="467298"/>
            <a:ext cx="7826375" cy="1058639"/>
          </a:xfrm>
        </p:spPr>
        <p:txBody>
          <a:bodyPr>
            <a:normAutofit fontScale="90000"/>
          </a:bodyPr>
          <a:lstStyle/>
          <a:p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you do instead of NHST?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0810" y="1525937"/>
            <a:ext cx="7728123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can adopt so-called Bayesian statistical methods </a:t>
            </a:r>
            <a:r>
              <a:rPr lang="en-GB" sz="32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“Bayes factors”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note there is a dance of the Bayes factors, too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hlinkClick r:id="rId2"/>
              </a:rPr>
              <a:t>http://daniellakens.blogspot.com/2016/07/dance-of-bayes-factors.html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01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691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factors, BF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340768"/>
            <a:ext cx="1061008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simple number from 0 to infinity expressing the weight of evidence (change of odds for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relative to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from prior to the experiment to after the data (D) have been gathered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BF=1 is no change in weight of evidence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expressed on a log scale</a:t>
            </a: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5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6" y="138114"/>
            <a:ext cx="7826375" cy="84261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9" y="1340768"/>
            <a:ext cx="5786641" cy="118296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1207008" y="4378474"/>
            <a:ext cx="3157368" cy="1621168"/>
          </a:xfrm>
          <a:prstGeom prst="wedgeRoundRectCallout">
            <a:avLst>
              <a:gd name="adj1" fmla="val 29391"/>
              <a:gd name="adj2" fmla="val -169769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Odds of H</a:t>
            </a:r>
            <a:r>
              <a:rPr lang="en-GB" sz="3200" baseline="-250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</a:t>
            </a: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after study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652496" y="4378474"/>
            <a:ext cx="2600720" cy="1611264"/>
          </a:xfrm>
          <a:prstGeom prst="wedgeRoundRectCallout">
            <a:avLst>
              <a:gd name="adj1" fmla="val -40319"/>
              <a:gd name="adj2" fmla="val -162705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Odds of H</a:t>
            </a:r>
            <a:r>
              <a:rPr lang="en-GB" sz="3200" baseline="-250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A</a:t>
            </a: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 prior to study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091472" y="4378474"/>
            <a:ext cx="2540720" cy="1607798"/>
          </a:xfrm>
          <a:prstGeom prst="wedgeRoundRectCallout">
            <a:avLst>
              <a:gd name="adj1" fmla="val 5349"/>
              <a:gd name="adj2" fmla="val -167909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Bayes Factor</a:t>
            </a:r>
          </a:p>
        </p:txBody>
      </p:sp>
    </p:spTree>
    <p:extLst>
      <p:ext uri="{BB962C8B-B14F-4D97-AF65-F5344CB8AC3E}">
        <p14:creationId xmlns:p14="http://schemas.microsoft.com/office/powerpoint/2010/main" val="26219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Interpreting Bayes factors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17" y="1690688"/>
            <a:ext cx="7643959" cy="48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1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979" y="138115"/>
            <a:ext cx="8417889" cy="69859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 vs. traditional stats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79" y="2072091"/>
            <a:ext cx="8257337" cy="3179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495" y="980729"/>
            <a:ext cx="4104456" cy="94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426" y="5450324"/>
            <a:ext cx="8578442" cy="12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8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60" y="347136"/>
            <a:ext cx="6624736" cy="616044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58368" y="3465478"/>
            <a:ext cx="4391848" cy="501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20240" y="4736592"/>
            <a:ext cx="4498848" cy="4998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14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954666"/>
            <a:ext cx="10499203" cy="463805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we are going to do some Bayesian stats in the free software called 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JASP is very easy to use without an instruction manual, but there is a free online book</a:t>
            </a:r>
          </a:p>
          <a:p>
            <a:pPr algn="l" defTabSz="531813"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https://learnstatswithjasp.com/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defTabSz="5318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there is an online guide to Conducting and Reporting Bayesian Analyses using JASP</a:t>
            </a:r>
          </a:p>
          <a:p>
            <a:pPr algn="l" defTabSz="531813"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3"/>
              </a:rPr>
              <a:t>https://psyarxiv.com/yqxfr/</a:t>
            </a:r>
            <a:endParaRPr lang="en-GB" b="1" dirty="0"/>
          </a:p>
          <a:p>
            <a:pPr marL="457200" indent="-457200" algn="l" defTabSz="5318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 very informative blog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4"/>
              </a:rPr>
              <a:t>https://www.bayesianspectacles.org/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33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3"/>
            <a:ext cx="10499203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going to use JASP to carry out the analyses of the “Case Studies” reported in this paper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36" y="3002475"/>
            <a:ext cx="11243843" cy="29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19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3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al’s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(2014) attempted replication of Shih et al (1999)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1" y="1127220"/>
            <a:ext cx="6437287" cy="56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35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case studies used by Dienes and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  are from an Open Access special issue of Social Psychology (2014,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3), trying to replicate published studies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https://us.hogrefe.com/products/journals/social-psychology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80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448" y="1377696"/>
            <a:ext cx="10910913" cy="469901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terms and concepts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Statistical Analysis</a:t>
            </a:r>
          </a:p>
          <a:p>
            <a:pPr algn="l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do this using 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 for Bayesian Model Comparison</a:t>
            </a:r>
          </a:p>
          <a:p>
            <a:pPr marL="450850" indent="-450850" algn="l">
              <a:spcAft>
                <a:spcPts val="600"/>
              </a:spcAft>
            </a:pPr>
            <a:r>
              <a:rPr lang="en-GB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 JASP and using other tools</a:t>
            </a:r>
          </a:p>
        </p:txBody>
      </p:sp>
    </p:spTree>
    <p:extLst>
      <p:ext uri="{BB962C8B-B14F-4D97-AF65-F5344CB8AC3E}">
        <p14:creationId xmlns:p14="http://schemas.microsoft.com/office/powerpoint/2010/main" val="898570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case studies used by Dienes and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  are from an Open Access special issue of Social Psychology (2014,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3), trying to replicate published studies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https://us.hogrefe.com/products/journals/social-psychology</a:t>
            </a:r>
            <a:endParaRPr lang="en-GB" b="1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the Open Science Framework URL for the data at the end of each paper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339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319" y="1030057"/>
            <a:ext cx="3832187" cy="891022"/>
          </a:xfrm>
        </p:spPr>
        <p:txBody>
          <a:bodyPr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</a:p>
          <a:p>
            <a:pPr algn="l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link 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algn="l">
              <a:spcAft>
                <a:spcPts val="600"/>
              </a:spcAft>
            </a:pP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http://osf.io/5itqa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99" y="946533"/>
            <a:ext cx="7157161" cy="5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8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OSF repository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6" y="1033013"/>
            <a:ext cx="10156166" cy="5712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625759" y="2848538"/>
            <a:ext cx="1155940" cy="21566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496000" y="5629012"/>
            <a:ext cx="606055" cy="7754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OSF repository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63" y="1093069"/>
            <a:ext cx="9608191" cy="540460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164729" y="5323840"/>
            <a:ext cx="1924151" cy="6054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84" y="1231392"/>
            <a:ext cx="9377680" cy="5274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01" y="427021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69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891065"/>
            <a:ext cx="10332720" cy="5812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237" y="167941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66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JASP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038860"/>
            <a:ext cx="10200640" cy="5737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18" y="66087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60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 in some data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1073637"/>
            <a:ext cx="10241280" cy="5434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90" y="1248684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Data in .SAV format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073637"/>
            <a:ext cx="10027920" cy="56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4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Replicate the NHST result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12081" y="95707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need to check the variables used and any filtering / exclusions which were applied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info is given in the SPSS syntax (.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file in the OSF for Gibson et al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analysis focussed on by Dienes:</a:t>
            </a:r>
          </a:p>
          <a:p>
            <a:pPr algn="l" defTabSz="53816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filter using variable =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filter_$</a:t>
            </a: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DV =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grouping variable is </a:t>
            </a:r>
            <a:r>
              <a:rPr lang="en-GB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IdentityCorrectSalience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analysis is an independent groups t-test for 	“female” vs. “Asian” groups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52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Excellent paper on its foundations and basic concepts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err="1"/>
              <a:t>Etz</a:t>
            </a:r>
            <a:r>
              <a:rPr lang="en-GB" b="1" dirty="0"/>
              <a:t>, A., &amp; </a:t>
            </a:r>
            <a:r>
              <a:rPr lang="en-GB" b="1" dirty="0" err="1"/>
              <a:t>Vandekerckhove</a:t>
            </a:r>
            <a:r>
              <a:rPr lang="en-GB" b="1" dirty="0"/>
              <a:t>, J. (2018). Introduction to Bayesian Inference for Psychology. </a:t>
            </a:r>
            <a:r>
              <a:rPr lang="en-GB" b="1" i="1" dirty="0" err="1"/>
              <a:t>Psychonomic</a:t>
            </a:r>
            <a:r>
              <a:rPr lang="en-GB" b="1" i="1" dirty="0"/>
              <a:t> Bulletin &amp; Review</a:t>
            </a:r>
            <a:r>
              <a:rPr lang="en-GB" b="1" dirty="0"/>
              <a:t>, </a:t>
            </a:r>
            <a:r>
              <a:rPr lang="en-GB" b="1" i="1" dirty="0"/>
              <a:t>25</a:t>
            </a:r>
            <a:r>
              <a:rPr lang="en-GB" b="1" dirty="0"/>
              <a:t>(1), 5–34.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5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 do filtering: Click on variable label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1073150"/>
            <a:ext cx="9977120" cy="5612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30" y="1073150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59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 do filtering: Toggle values to include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" y="951717"/>
            <a:ext cx="1016000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30" y="1323815"/>
            <a:ext cx="2072820" cy="755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15366" y="4148169"/>
            <a:ext cx="2293732" cy="836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20619" y="1979801"/>
            <a:ext cx="2069626" cy="7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1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Select 2 groups to compare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68" y="951717"/>
            <a:ext cx="10245754" cy="5763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890" y="1423551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85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Run the analysis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92" y="951717"/>
            <a:ext cx="10201014" cy="5738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33" y="843280"/>
            <a:ext cx="2699603" cy="8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32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Select variables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0" y="843280"/>
            <a:ext cx="10472257" cy="5890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71" y="1370204"/>
            <a:ext cx="2022293" cy="647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683022" y="2797914"/>
            <a:ext cx="1925078" cy="616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65" y="1693970"/>
            <a:ext cx="2022293" cy="6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Choose options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7" y="951716"/>
            <a:ext cx="10287699" cy="5786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46" y="2718033"/>
            <a:ext cx="1557508" cy="498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588" y="3325178"/>
            <a:ext cx="1996581" cy="63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934">
            <a:off x="2750245" y="4099568"/>
            <a:ext cx="1996581" cy="6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57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46698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Was it correct?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4655" y="4525711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472" y="4525711"/>
            <a:ext cx="7106943" cy="1008077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17703"/>
              </p:ext>
            </p:extLst>
          </p:nvPr>
        </p:nvGraphicFramePr>
        <p:xfrm>
          <a:off x="723960" y="1328830"/>
          <a:ext cx="10233024" cy="1828800"/>
        </p:xfrm>
        <a:graphic>
          <a:graphicData uri="http://schemas.openxmlformats.org/drawingml/2006/table">
            <a:tbl>
              <a:tblPr/>
              <a:tblGrid>
                <a:gridCol w="1139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9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527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Group </a:t>
                      </a:r>
                      <a:r>
                        <a:rPr lang="en-GB" dirty="0" err="1">
                          <a:effectLst/>
                        </a:rPr>
                        <a:t>Descriptives</a:t>
                      </a:r>
                      <a:r>
                        <a:rPr lang="en-GB" dirty="0">
                          <a:effectLst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Group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Mean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SD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Asian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0.629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0.221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0.035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Female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0.511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0.227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0.035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12">
                  <a:txBody>
                    <a:bodyPr/>
                    <a:lstStyle/>
                    <a:p>
                      <a:pPr algn="r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723960" y="1296296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742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46698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Was it correct?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56906"/>
              </p:ext>
            </p:extLst>
          </p:nvPr>
        </p:nvGraphicFramePr>
        <p:xfrm>
          <a:off x="394655" y="1088153"/>
          <a:ext cx="11484288" cy="2743200"/>
        </p:xfrm>
        <a:graphic>
          <a:graphicData uri="http://schemas.openxmlformats.org/drawingml/2006/table">
            <a:tbl>
              <a:tblPr/>
              <a:tblGrid>
                <a:gridCol w="1067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9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64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75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85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40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19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261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99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181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787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274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4856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0">
                <a:tc gridSpan="18"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Independent Samples T-Test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12">
                  <a:txBody>
                    <a:bodyPr/>
                    <a:lstStyle/>
                    <a:p>
                      <a:pPr algn="ct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95% CI for Mean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df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Mean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SE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Lower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Upper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Cohen's d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2.401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81.000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0.019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0.118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0.049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0.020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0.216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0.527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18">
                  <a:txBody>
                    <a:bodyPr/>
                    <a:lstStyle/>
                    <a:p>
                      <a:pPr algn="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18">
                  <a:txBody>
                    <a:bodyPr/>
                    <a:lstStyle/>
                    <a:p>
                      <a:pPr algn="l"/>
                      <a:r>
                        <a:rPr lang="en-GB" i="1" dirty="0">
                          <a:effectLst/>
                        </a:rPr>
                        <a:t>Note. </a:t>
                      </a:r>
                      <a:r>
                        <a:rPr lang="en-GB" dirty="0">
                          <a:effectLst/>
                        </a:rPr>
                        <a:t> Student's t-test.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42" y="4117094"/>
            <a:ext cx="7360201" cy="2264160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4655" y="4525711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6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JASP’s Bayesian t-test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33" y="843280"/>
            <a:ext cx="10406332" cy="5853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22" y="1238993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28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Select variables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13" y="951717"/>
            <a:ext cx="10109880" cy="5686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78" y="1329659"/>
            <a:ext cx="2072820" cy="755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012617" y="2721330"/>
            <a:ext cx="2144901" cy="782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982534" y="2942741"/>
            <a:ext cx="2144901" cy="7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2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Essay towards solving a Problem in the Doctrine of Chances</a:t>
            </a:r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 in the Phil. Transactions of the Royal Society of London in 1763, after Bayes’ death, by his friend Richard Price, a Unitarian minister who was literary executor of his estate. Price wrote many comments and additions to the text.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54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Simple result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825110" flipV="1">
            <a:off x="5859662" y="1753262"/>
            <a:ext cx="2519696" cy="91894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01759"/>
              </p:ext>
            </p:extLst>
          </p:nvPr>
        </p:nvGraphicFramePr>
        <p:xfrm>
          <a:off x="1020287" y="2080583"/>
          <a:ext cx="10233024" cy="1463040"/>
        </p:xfrm>
        <a:graphic>
          <a:graphicData uri="http://schemas.openxmlformats.org/drawingml/2006/table">
            <a:tbl>
              <a:tblPr/>
              <a:tblGrid>
                <a:gridCol w="1705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55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Bayesian Independent Samples T-Test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BF₁₀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error %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2.701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2.097e -4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r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03" y="3957354"/>
            <a:ext cx="5534025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465" y="5133084"/>
            <a:ext cx="5600700" cy="62865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9172" y="4201819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Dienes &amp;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829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Why the difference?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the result of the priors used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default in JASP is an uniformed prior, with a 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mean =0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this by setting some options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184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Select options for priors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94" y="1048030"/>
            <a:ext cx="10502096" cy="5592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2603" flipV="1">
            <a:off x="1915897" y="5225059"/>
            <a:ext cx="1649106" cy="601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128591" y="284260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Select options </a:t>
            </a:r>
            <a:r>
              <a:rPr lang="en-GB" sz="4400" b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priors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5" y="860529"/>
            <a:ext cx="11173428" cy="594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752825" y="328051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The Dienes method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has a website with lots of information and code (in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600" b="1" dirty="0">
                <a:hlinkClick r:id="rId2"/>
              </a:rPr>
              <a:t>http://www.lifesci.sussex.ac.uk/home/Zoltan_Dienes/inference/Bayes.htm</a:t>
            </a:r>
            <a:endParaRPr lang="en-GB" sz="2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there you can find a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Bayes factor calculator: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3"/>
              </a:rPr>
              <a:t>https://medstats.github.io/bayesfactor.html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80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89" y="849292"/>
            <a:ext cx="10208872" cy="5742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95489" y="3488858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Dienes calculator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in raw units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of sample = mean diff between 2 groups =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0.12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of sample = SE of diff between group means, and it can be derived from t value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 = diff between group means /  SE of mean diff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SE of mean diff = group mean diff / t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From Gibson et al, t = 2.4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Therefore, SE mean diff = 0.12 / 2.4 =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482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Dienes calculator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20986" y="942025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original 1999 study to provide “theory” distributions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is helpfully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summairsed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Appendix of Dienes &amp;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0" y="3180624"/>
            <a:ext cx="11242877" cy="3459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935864" y="4578167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976083"/>
            <a:ext cx="10250834" cy="5766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58197" flipV="1">
            <a:off x="4748250" y="3319614"/>
            <a:ext cx="1953492" cy="71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6427" flipV="1">
            <a:off x="4785302" y="3845814"/>
            <a:ext cx="1950216" cy="664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382437" y="4876617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6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92" y="1039027"/>
            <a:ext cx="10114357" cy="5689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58197" flipV="1">
            <a:off x="3267233" y="3829556"/>
            <a:ext cx="2285367" cy="833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079" y="2664131"/>
            <a:ext cx="5534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 and Price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92" y="1744273"/>
            <a:ext cx="3410712" cy="365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23" y="1744274"/>
            <a:ext cx="2916673" cy="36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6" y="843280"/>
            <a:ext cx="10266745" cy="5775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425743" y="3518704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7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58" y="843280"/>
            <a:ext cx="10478947" cy="5894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1783720" y="467617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38" y="860531"/>
            <a:ext cx="10490522" cy="5900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6719" flipV="1">
            <a:off x="6872300" y="5727413"/>
            <a:ext cx="1822790" cy="664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08" y="4264983"/>
            <a:ext cx="5600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1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479" y="227694"/>
            <a:ext cx="9850056" cy="66355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you try to analyse another case study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303" y="1226917"/>
            <a:ext cx="11228408" cy="436982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the Johnson et al (2014; Study 2) replication of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Schnall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 (2008)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this paper in Social Psychology (2014,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3)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https://us.hogrefe.com/products/journals/social-psychology</a:t>
            </a:r>
            <a:endParaRPr lang="en-GB" b="1" dirty="0">
              <a:solidFill>
                <a:schemeClr val="tx2"/>
              </a:solidFill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a Bayesian t-test in JASP and using the Dienes online calculators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dirty="0">
                <a:hlinkClick r:id="rId3"/>
              </a:rPr>
              <a:t>https://medstats.github.io/bayesfactor.html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97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158" y="355015"/>
            <a:ext cx="9850056" cy="66355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you try to analyse another case study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63" y="1331090"/>
            <a:ext cx="10950616" cy="4884516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to reduce 132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126 selected subjects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the variable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Participant#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 nominal variable and deselect #s 10,42,56,88,118,150</a:t>
            </a:r>
            <a:endParaRPr lang="en-GB" sz="2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DV =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wallet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group variable is called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you need to convert it to a nominal variable type first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results against Dienes &amp;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 214)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https://paperpile.com/shared/98BicZ/download/a8609525-f77d-0178-b31c-507c6ad0bcad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04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3839" y="2658531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Thanks for listening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300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3444317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statement of the theory was a minor component of the essay, which addressed a broader problem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/>
              <a:t>"If there be two subsequent events, the probability of the second b/N and the probability of both together P/N, and it being first discovered that the second event has also happened, from hence I guess that the first event has also happened, the probability I am right is P/b.“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67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06002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modern notation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4398390" y="2655851"/>
            <a:ext cx="2709545" cy="27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75" y="1535732"/>
            <a:ext cx="7323109" cy="130799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/>
          <p:cNvSpPr txBox="1"/>
          <p:nvPr/>
        </p:nvSpPr>
        <p:spPr>
          <a:xfrm>
            <a:off x="926592" y="3227404"/>
            <a:ext cx="386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Which implies :-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875" y="4195853"/>
            <a:ext cx="7323109" cy="1409491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00629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06002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Bayesian terms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4398390" y="2655851"/>
            <a:ext cx="2709545" cy="27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53" y="3388320"/>
            <a:ext cx="9238322" cy="166632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282358" y="1860566"/>
            <a:ext cx="9144000" cy="106002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i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the data; </a:t>
            </a:r>
            <a:r>
              <a:rPr lang="el-GR" sz="3200" b="1" i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GB" sz="3200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 the model parameters</a:t>
            </a:r>
            <a:endParaRPr lang="en-GB" sz="3200" b="1" spc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9004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9038</TotalTime>
  <Words>1950</Words>
  <Application>Microsoft Office PowerPoint</Application>
  <PresentationFormat>Widescreen</PresentationFormat>
  <Paragraphs>257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Corbel</vt:lpstr>
      <vt:lpstr>Depth</vt:lpstr>
      <vt:lpstr>An introduction to some digital tools for  Bayesian Data Analysis (BDA)</vt:lpstr>
      <vt:lpstr>Preliminaries</vt:lpstr>
      <vt:lpstr>Overview</vt:lpstr>
      <vt:lpstr>What is Bayes Theorem?</vt:lpstr>
      <vt:lpstr>What is Bayes Theorem?</vt:lpstr>
      <vt:lpstr>Bayes and Price</vt:lpstr>
      <vt:lpstr>What is Bayes Theorem?</vt:lpstr>
      <vt:lpstr>In modern notation</vt:lpstr>
      <vt:lpstr>Key Bayesian terms</vt:lpstr>
      <vt:lpstr>Bayes Theorem </vt:lpstr>
      <vt:lpstr>Inverse probability</vt:lpstr>
      <vt:lpstr>Uses of Bayes’ Theorem: Future topics</vt:lpstr>
      <vt:lpstr>Bayesian Stats</vt:lpstr>
      <vt:lpstr>What’s wrong with NHST? </vt:lpstr>
      <vt:lpstr>A little quiz …</vt:lpstr>
      <vt:lpstr>The p value</vt:lpstr>
      <vt:lpstr>What’s wrong with NHST? </vt:lpstr>
      <vt:lpstr>The dance of the p-values</vt:lpstr>
      <vt:lpstr>PowerPoint Presentation</vt:lpstr>
      <vt:lpstr>What can you do instead of NHST?</vt:lpstr>
      <vt:lpstr>Bayes factors, BF</vt:lpstr>
      <vt:lpstr>Bayes factors</vt:lpstr>
      <vt:lpstr>Interpreting Bayes factors</vt:lpstr>
      <vt:lpstr>Bayes factors vs. traditional stats</vt:lpstr>
      <vt:lpstr>PowerPoint Presentation</vt:lpstr>
      <vt:lpstr>Bayesian Stats</vt:lpstr>
      <vt:lpstr>Bayesian Stats</vt:lpstr>
      <vt:lpstr>Bayesian Stats: Case Study 1</vt:lpstr>
      <vt:lpstr>Bayesian Stats: Case Study 1</vt:lpstr>
      <vt:lpstr>Bayesian Stats: Case Study 1</vt:lpstr>
      <vt:lpstr>Bayesian Stats: Case Study 1</vt:lpstr>
      <vt:lpstr>OSF repository for Gibson et al (2014) </vt:lpstr>
      <vt:lpstr>OSF repository for Gibson et al (2014) </vt:lpstr>
      <vt:lpstr>Data for Gibson et al (2014) </vt:lpstr>
      <vt:lpstr>Data for Gibson et al (2014) </vt:lpstr>
      <vt:lpstr>Open JASP </vt:lpstr>
      <vt:lpstr>Load in some data </vt:lpstr>
      <vt:lpstr>Open Data in .SAV format </vt:lpstr>
      <vt:lpstr>Replicate the NHST result </vt:lpstr>
      <vt:lpstr>First do filtering: Click on variable label </vt:lpstr>
      <vt:lpstr>First do filtering: Toggle values to include </vt:lpstr>
      <vt:lpstr>Indep gps t-test: Select 2 groups to compare </vt:lpstr>
      <vt:lpstr>Indep gps t-test: Run the analysis </vt:lpstr>
      <vt:lpstr>Indep gps t-test: Select variables </vt:lpstr>
      <vt:lpstr>Indep gps t-test: Choose options </vt:lpstr>
      <vt:lpstr>Indep gps t-test: Was it correct? </vt:lpstr>
      <vt:lpstr>Indep gps t-test: Was it correct? </vt:lpstr>
      <vt:lpstr>Now JASP’s Bayesian t-test </vt:lpstr>
      <vt:lpstr>Bayesian t-test: Select variables </vt:lpstr>
      <vt:lpstr>Bayesian t-test: Simple result </vt:lpstr>
      <vt:lpstr>Bayesian t-test: Why the difference? </vt:lpstr>
      <vt:lpstr>Bayesian t-test: Select options for priors </vt:lpstr>
      <vt:lpstr>Bayesian t-test: Select options for priors </vt:lpstr>
      <vt:lpstr>Bayesian t-test: The Dienes method </vt:lpstr>
      <vt:lpstr>Bayesian t-test: Dienes calculator (half normal method) </vt:lpstr>
      <vt:lpstr>Bayesian t-test: Dienes calculator </vt:lpstr>
      <vt:lpstr>Bayesian t-test: Dienes calculator </vt:lpstr>
      <vt:lpstr>Bayesian t-test: Dienes calculator (half normal method) </vt:lpstr>
      <vt:lpstr>Bayesian t-test: Dienes calculator (half normal method) </vt:lpstr>
      <vt:lpstr>Bayesian t-test: Dienes calculator (t-distribution method) </vt:lpstr>
      <vt:lpstr>Bayesian t-test: Dienes calculator (t-distribution method) </vt:lpstr>
      <vt:lpstr>Bayesian t-test: Dienes calculator (t-distribution method) </vt:lpstr>
      <vt:lpstr>Now you try to analyse another case study</vt:lpstr>
      <vt:lpstr>Now you try to analyse another case study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Alan Pickering</dc:creator>
  <cp:lastModifiedBy>Alan Pickering</cp:lastModifiedBy>
  <cp:revision>266</cp:revision>
  <dcterms:created xsi:type="dcterms:W3CDTF">2018-04-20T16:31:05Z</dcterms:created>
  <dcterms:modified xsi:type="dcterms:W3CDTF">2020-06-15T14:25:55Z</dcterms:modified>
</cp:coreProperties>
</file>